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1" r:id="rId5"/>
    <p:sldId id="262" r:id="rId6"/>
    <p:sldId id="263" r:id="rId7"/>
    <p:sldId id="265"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138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CF9235-99AA-4245-A8F8-B191DE8523AD}" type="datetimeFigureOut">
              <a:rPr lang="en-US" smtClean="0"/>
              <a:t>5/31/2020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3032589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CF9235-99AA-4245-A8F8-B191DE8523AD}" type="datetimeFigureOut">
              <a:rPr lang="en-US" smtClean="0"/>
              <a:t>5/31/2020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2392392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CF9235-99AA-4245-A8F8-B191DE8523AD}" type="datetimeFigureOut">
              <a:rPr lang="en-US" smtClean="0"/>
              <a:t>5/31/2020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1422889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CF9235-99AA-4245-A8F8-B191DE8523AD}" type="datetimeFigureOut">
              <a:rPr lang="en-US" smtClean="0"/>
              <a:t>5/31/2020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155303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CF9235-99AA-4245-A8F8-B191DE8523AD}" type="datetimeFigureOut">
              <a:rPr lang="en-US" smtClean="0"/>
              <a:t>5/31/2020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29880018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CF9235-99AA-4245-A8F8-B191DE8523AD}" type="datetimeFigureOut">
              <a:rPr lang="en-US" smtClean="0"/>
              <a:t>5/31/2020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2808809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F9235-99AA-4245-A8F8-B191DE8523AD}" type="datetimeFigureOut">
              <a:rPr lang="en-US" smtClean="0"/>
              <a:t>5/31/2020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18524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F9235-99AA-4245-A8F8-B191DE8523AD}" type="datetimeFigureOut">
              <a:rPr lang="en-US" smtClean="0"/>
              <a:t>5/31/2020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3877392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CF9235-99AA-4245-A8F8-B191DE8523AD}" type="datetimeFigureOut">
              <a:rPr lang="en-US" smtClean="0"/>
              <a:t>5/31/2020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2091573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CF9235-99AA-4245-A8F8-B191DE8523AD}" type="datetimeFigureOut">
              <a:rPr lang="en-US" smtClean="0"/>
              <a:t>5/31/2020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9136579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CF9235-99AA-4245-A8F8-B191DE8523AD}" type="datetimeFigureOut">
              <a:rPr lang="en-US" smtClean="0"/>
              <a:t>5/31/2020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8B2808-3CE5-432C-9455-52730AEFEDF0}" type="slidenum">
              <a:rPr lang="en-US" smtClean="0"/>
              <a:t>‹#›</a:t>
            </a:fld>
            <a:endParaRPr lang="en-US"/>
          </a:p>
        </p:txBody>
      </p:sp>
    </p:spTree>
    <p:extLst>
      <p:ext uri="{BB962C8B-B14F-4D97-AF65-F5344CB8AC3E}">
        <p14:creationId xmlns:p14="http://schemas.microsoft.com/office/powerpoint/2010/main" val="4287414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CF9235-99AA-4245-A8F8-B191DE8523AD}" type="datetimeFigureOut">
              <a:rPr lang="en-US" smtClean="0"/>
              <a:t>5/31/2020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8B2808-3CE5-432C-9455-52730AEFEDF0}" type="slidenum">
              <a:rPr lang="en-US" smtClean="0"/>
              <a:t>‹#›</a:t>
            </a:fld>
            <a:endParaRPr lang="en-US"/>
          </a:p>
        </p:txBody>
      </p:sp>
    </p:spTree>
    <p:extLst>
      <p:ext uri="{BB962C8B-B14F-4D97-AF65-F5344CB8AC3E}">
        <p14:creationId xmlns:p14="http://schemas.microsoft.com/office/powerpoint/2010/main" val="8019295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20000">
              <a:srgbClr val="000040"/>
            </a:gs>
            <a:gs pos="50000">
              <a:srgbClr val="400040"/>
            </a:gs>
            <a:gs pos="75000">
              <a:srgbClr val="8F0040"/>
            </a:gs>
            <a:gs pos="89999">
              <a:srgbClr val="F27300"/>
            </a:gs>
            <a:gs pos="100000">
              <a:srgbClr val="FFBF00"/>
            </a:gs>
          </a:gsLst>
          <a:lin ang="5400000" scaled="0"/>
        </a:gra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304800"/>
            <a:ext cx="8762999"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920515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How healthy development should occur in your area of study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r>
              <a:rPr lang="en-US" dirty="0">
                <a:latin typeface="Times New Roman" pitchFamily="18" charset="0"/>
                <a:ea typeface="Calibri"/>
                <a:cs typeface="Times New Roman" pitchFamily="18" charset="0"/>
              </a:rPr>
              <a:t>In child development, incidents may arise that put the child at the risk of getting injuries and thus threatening their </a:t>
            </a:r>
            <a:r>
              <a:rPr lang="en-US" dirty="0" smtClean="0">
                <a:latin typeface="Times New Roman" pitchFamily="18" charset="0"/>
                <a:ea typeface="Calibri"/>
                <a:cs typeface="Times New Roman" pitchFamily="18" charset="0"/>
              </a:rPr>
              <a:t>safety.</a:t>
            </a:r>
          </a:p>
          <a:p>
            <a:r>
              <a:rPr lang="en-US" dirty="0">
                <a:latin typeface="Times New Roman" pitchFamily="18" charset="0"/>
                <a:ea typeface="Calibri"/>
                <a:cs typeface="Times New Roman" pitchFamily="18" charset="0"/>
              </a:rPr>
              <a:t>However, the issue of a child’s safety is only guaranteed when injuries are ceased and a healthy environment is initiated for child development (</a:t>
            </a:r>
            <a:r>
              <a:rPr lang="en-US" dirty="0" err="1">
                <a:latin typeface="Times New Roman" pitchFamily="18" charset="0"/>
                <a:ea typeface="Calibri"/>
                <a:cs typeface="Times New Roman" pitchFamily="18" charset="0"/>
              </a:rPr>
              <a:t>Kahl</a:t>
            </a:r>
            <a:r>
              <a:rPr lang="en-US" dirty="0">
                <a:latin typeface="Times New Roman" pitchFamily="18" charset="0"/>
                <a:ea typeface="Calibri"/>
                <a:cs typeface="Times New Roman" pitchFamily="18" charset="0"/>
              </a:rPr>
              <a:t>, et al., 2007</a:t>
            </a:r>
            <a:r>
              <a:rPr lang="en-US" dirty="0" smtClean="0">
                <a:latin typeface="Times New Roman" pitchFamily="18" charset="0"/>
                <a:ea typeface="Calibri"/>
                <a:cs typeface="Times New Roman" pitchFamily="18" charset="0"/>
              </a:rPr>
              <a:t>).</a:t>
            </a:r>
          </a:p>
          <a:p>
            <a:r>
              <a:rPr lang="en-US" b="0" dirty="0" smtClean="0">
                <a:effectLst/>
                <a:latin typeface="Times New Roman"/>
                <a:ea typeface="Times New Roman"/>
              </a:rPr>
              <a:t>Falling has been proven to be the most cause of injury amongst children.</a:t>
            </a:r>
            <a:endParaRPr lang="en-US" sz="4400" b="1" dirty="0" smtClean="0">
              <a:effectLst/>
              <a:latin typeface="Times New Roman"/>
              <a:ea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08969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a:solidFill>
                  <a:prstClr val="black"/>
                </a:solidFill>
                <a:latin typeface="Times New Roman" pitchFamily="18" charset="0"/>
                <a:cs typeface="Times New Roman" pitchFamily="18" charset="0"/>
              </a:rPr>
              <a:t>How healthy development should occur in your area of study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marR="0">
              <a:lnSpc>
                <a:spcPct val="120000"/>
              </a:lnSpc>
            </a:pPr>
            <a:r>
              <a:rPr lang="en-US" b="0" dirty="0" smtClean="0">
                <a:effectLst/>
                <a:latin typeface="Times New Roman"/>
                <a:ea typeface="Times New Roman"/>
              </a:rPr>
              <a:t>To ensure that the child is not exposed to falling, the parents and the caregivers are supposed to check on the environment of the child to ensure that it is safe.</a:t>
            </a:r>
          </a:p>
          <a:p>
            <a:pPr marR="0">
              <a:lnSpc>
                <a:spcPct val="120000"/>
              </a:lnSpc>
            </a:pPr>
            <a:r>
              <a:rPr lang="en-US" b="0" dirty="0" smtClean="0">
                <a:effectLst/>
                <a:latin typeface="Times New Roman"/>
                <a:ea typeface="Times New Roman"/>
              </a:rPr>
              <a:t>Here, one is required to remove tripping hazards from the floor or the ground that the child is around. Consequently, the caregiver or the parent should ensure that the child is prevented from burns. This is also another major cause of injuries among children.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88879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The challenges that can occur in your area of study</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10000"/>
          </a:bodyPr>
          <a:lstStyle/>
          <a:p>
            <a:r>
              <a:rPr lang="en-US" dirty="0">
                <a:latin typeface="Times New Roman" pitchFamily="18" charset="0"/>
                <a:ea typeface="Calibri"/>
                <a:cs typeface="Times New Roman" pitchFamily="18" charset="0"/>
              </a:rPr>
              <a:t>According to </a:t>
            </a:r>
            <a:r>
              <a:rPr lang="en-US" dirty="0" err="1">
                <a:latin typeface="Times New Roman" pitchFamily="18" charset="0"/>
                <a:ea typeface="Calibri"/>
                <a:cs typeface="Times New Roman" pitchFamily="18" charset="0"/>
              </a:rPr>
              <a:t>Kahl</a:t>
            </a:r>
            <a:r>
              <a:rPr lang="en-US" dirty="0">
                <a:latin typeface="Times New Roman" pitchFamily="18" charset="0"/>
                <a:ea typeface="Calibri"/>
                <a:cs typeface="Times New Roman" pitchFamily="18" charset="0"/>
              </a:rPr>
              <a:t>, et al., (2007), at a wider spectrum, the issue of the injury and safety of children has experienced numerous fierce debate on what could be the challenges experienced in ensuring there are safety measures in children to curb </a:t>
            </a:r>
            <a:r>
              <a:rPr lang="en-US" dirty="0" smtClean="0">
                <a:latin typeface="Times New Roman" pitchFamily="18" charset="0"/>
                <a:ea typeface="Calibri"/>
                <a:cs typeface="Times New Roman" pitchFamily="18" charset="0"/>
              </a:rPr>
              <a:t>injuries. These are</a:t>
            </a:r>
          </a:p>
          <a:p>
            <a:pPr>
              <a:buFont typeface="Wingdings" pitchFamily="2" charset="2"/>
              <a:buChar char="Ø"/>
            </a:pPr>
            <a:r>
              <a:rPr lang="en-US" dirty="0" smtClean="0">
                <a:latin typeface="Times New Roman" pitchFamily="18" charset="0"/>
                <a:ea typeface="Calibri"/>
                <a:cs typeface="Times New Roman" pitchFamily="18" charset="0"/>
              </a:rPr>
              <a:t>Failure </a:t>
            </a:r>
            <a:r>
              <a:rPr lang="en-US" dirty="0">
                <a:latin typeface="Times New Roman" pitchFamily="18" charset="0"/>
                <a:ea typeface="Calibri"/>
                <a:cs typeface="Times New Roman" pitchFamily="18" charset="0"/>
              </a:rPr>
              <a:t>of caregivers or parents in ensuring they protect their children at whatever </a:t>
            </a:r>
            <a:r>
              <a:rPr lang="en-US" dirty="0" smtClean="0">
                <a:latin typeface="Times New Roman" pitchFamily="18" charset="0"/>
                <a:ea typeface="Calibri"/>
                <a:cs typeface="Times New Roman" pitchFamily="18" charset="0"/>
              </a:rPr>
              <a:t>cost</a:t>
            </a:r>
          </a:p>
          <a:p>
            <a:pPr>
              <a:buFont typeface="Wingdings" pitchFamily="2" charset="2"/>
              <a:buChar char="Ø"/>
            </a:pPr>
            <a:r>
              <a:rPr lang="en-US" dirty="0" smtClean="0">
                <a:latin typeface="Times New Roman" pitchFamily="18" charset="0"/>
                <a:ea typeface="Calibri"/>
                <a:cs typeface="Times New Roman" pitchFamily="18" charset="0"/>
              </a:rPr>
              <a:t>Negligence </a:t>
            </a:r>
            <a:r>
              <a:rPr lang="en-US" dirty="0">
                <a:latin typeface="Times New Roman" pitchFamily="18" charset="0"/>
                <a:ea typeface="Calibri"/>
                <a:cs typeface="Times New Roman" pitchFamily="18" charset="0"/>
              </a:rPr>
              <a:t>or </a:t>
            </a:r>
            <a:r>
              <a:rPr lang="en-US" dirty="0" smtClean="0">
                <a:latin typeface="Times New Roman" pitchFamily="18" charset="0"/>
                <a:ea typeface="Calibri"/>
                <a:cs typeface="Times New Roman" pitchFamily="18" charset="0"/>
              </a:rPr>
              <a:t>recklessness</a:t>
            </a:r>
          </a:p>
          <a:p>
            <a:pPr>
              <a:buFont typeface="Wingdings" pitchFamily="2" charset="2"/>
              <a:buChar char="Ø"/>
            </a:pPr>
            <a:r>
              <a:rPr lang="en-US" dirty="0" smtClean="0">
                <a:latin typeface="Times New Roman" pitchFamily="18" charset="0"/>
                <a:ea typeface="Calibri"/>
                <a:cs typeface="Times New Roman" pitchFamily="18" charset="0"/>
              </a:rPr>
              <a:t>Poverty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6569799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Recommendations for the prevention of those challenges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r>
              <a:rPr lang="en-US" dirty="0">
                <a:latin typeface="Times New Roman" pitchFamily="18" charset="0"/>
                <a:ea typeface="Calibri"/>
                <a:cs typeface="Times New Roman" pitchFamily="18" charset="0"/>
              </a:rPr>
              <a:t>The two </a:t>
            </a:r>
            <a:r>
              <a:rPr lang="en-US" dirty="0" smtClean="0">
                <a:latin typeface="Times New Roman" pitchFamily="18" charset="0"/>
                <a:ea typeface="Calibri"/>
                <a:cs typeface="Times New Roman" pitchFamily="18" charset="0"/>
              </a:rPr>
              <a:t>challenges </a:t>
            </a:r>
            <a:r>
              <a:rPr lang="en-US" dirty="0">
                <a:latin typeface="Times New Roman" pitchFamily="18" charset="0"/>
                <a:ea typeface="Calibri"/>
                <a:cs typeface="Times New Roman" pitchFamily="18" charset="0"/>
              </a:rPr>
              <a:t>may be dealt with if the following guidelines are </a:t>
            </a:r>
            <a:r>
              <a:rPr lang="en-US" dirty="0" smtClean="0">
                <a:latin typeface="Times New Roman" pitchFamily="18" charset="0"/>
                <a:ea typeface="Calibri"/>
                <a:cs typeface="Times New Roman" pitchFamily="18" charset="0"/>
              </a:rPr>
              <a:t>followed;</a:t>
            </a:r>
          </a:p>
          <a:p>
            <a:pPr>
              <a:buFont typeface="Wingdings" pitchFamily="2" charset="2"/>
              <a:buChar char="ü"/>
            </a:pPr>
            <a:r>
              <a:rPr lang="en-US" b="1" dirty="0">
                <a:latin typeface="Times New Roman" pitchFamily="18" charset="0"/>
                <a:ea typeface="Calibri"/>
                <a:cs typeface="Times New Roman" pitchFamily="18" charset="0"/>
              </a:rPr>
              <a:t>The</a:t>
            </a:r>
            <a:r>
              <a:rPr lang="en-US" dirty="0">
                <a:latin typeface="Times New Roman" pitchFamily="18" charset="0"/>
                <a:ea typeface="Calibri"/>
                <a:cs typeface="Times New Roman" pitchFamily="18" charset="0"/>
              </a:rPr>
              <a:t> parents and the caregivers should ensure that the environment of the child is kept safe by removing anything that may cause injuries to the child such as sharp objects, flammable liquids, and also </a:t>
            </a:r>
            <a:r>
              <a:rPr lang="en-US" dirty="0" smtClean="0">
                <a:latin typeface="Times New Roman" pitchFamily="18" charset="0"/>
                <a:ea typeface="Calibri"/>
                <a:cs typeface="Times New Roman" pitchFamily="18" charset="0"/>
              </a:rPr>
              <a:t>cords</a:t>
            </a:r>
          </a:p>
          <a:p>
            <a:pPr>
              <a:buFont typeface="Wingdings" pitchFamily="2" charset="2"/>
              <a:buChar char="ü"/>
            </a:pPr>
            <a:r>
              <a:rPr lang="en-US" dirty="0" smtClean="0">
                <a:latin typeface="Times New Roman" pitchFamily="18" charset="0"/>
                <a:ea typeface="Calibri"/>
                <a:cs typeface="Times New Roman" pitchFamily="18" charset="0"/>
              </a:rPr>
              <a:t>In </a:t>
            </a:r>
            <a:r>
              <a:rPr lang="en-US" dirty="0">
                <a:latin typeface="Times New Roman" pitchFamily="18" charset="0"/>
                <a:ea typeface="Calibri"/>
                <a:cs typeface="Times New Roman" pitchFamily="18" charset="0"/>
              </a:rPr>
              <a:t>the case of unintentional injuries such as the taking of poisonous substances the parent or caregiver should contact poison control or emergency service immediately to avoid the death of </a:t>
            </a:r>
            <a:r>
              <a:rPr lang="en-US" dirty="0" smtClean="0">
                <a:latin typeface="Times New Roman" pitchFamily="18" charset="0"/>
                <a:ea typeface="Calibri"/>
                <a:cs typeface="Times New Roman" pitchFamily="18" charset="0"/>
              </a:rPr>
              <a:t>children</a:t>
            </a:r>
          </a:p>
          <a:p>
            <a:pPr>
              <a:buFont typeface="Wingdings" pitchFamily="2" charset="2"/>
              <a:buChar char="ü"/>
            </a:pPr>
            <a:r>
              <a:rPr lang="en-US" dirty="0" smtClean="0">
                <a:latin typeface="Times New Roman" pitchFamily="18" charset="0"/>
                <a:ea typeface="Calibri"/>
                <a:cs typeface="Times New Roman" pitchFamily="18" charset="0"/>
              </a:rPr>
              <a:t>Better </a:t>
            </a:r>
            <a:r>
              <a:rPr lang="en-US" dirty="0">
                <a:latin typeface="Times New Roman" pitchFamily="18" charset="0"/>
                <a:ea typeface="Calibri"/>
                <a:cs typeface="Times New Roman" pitchFamily="18" charset="0"/>
              </a:rPr>
              <a:t>housing and a good environment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248653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latin typeface="Times New Roman" pitchFamily="18" charset="0"/>
                <a:cs typeface="Times New Roman" pitchFamily="18" charset="0"/>
              </a:rPr>
              <a:t>Recommendation for ways to address those challenges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r>
              <a:rPr lang="en-US" dirty="0">
                <a:latin typeface="Times New Roman" pitchFamily="18" charset="0"/>
                <a:ea typeface="Calibri"/>
                <a:cs typeface="Times New Roman" pitchFamily="18" charset="0"/>
              </a:rPr>
              <a:t>In one way or another, parents or caregivers may find themselves at a point where the child has gotten an injury either intentionally or unintentionally. At such a point of occurrence, the caregiver or parent should contact the emergency services immediately, if it is the case of fire or poisoning (</a:t>
            </a:r>
            <a:r>
              <a:rPr lang="en-US" dirty="0" err="1">
                <a:latin typeface="Times New Roman" pitchFamily="18" charset="0"/>
                <a:ea typeface="Calibri"/>
                <a:cs typeface="Times New Roman" pitchFamily="18" charset="0"/>
              </a:rPr>
              <a:t>Kahl</a:t>
            </a:r>
            <a:r>
              <a:rPr lang="en-US" dirty="0">
                <a:latin typeface="Times New Roman" pitchFamily="18" charset="0"/>
                <a:ea typeface="Calibri"/>
                <a:cs typeface="Times New Roman" pitchFamily="18" charset="0"/>
              </a:rPr>
              <a:t>, et al., 2007). This will increase the rate of survival of the child and minimize death occurrence. Besides this, the parents and caregiver should seek immediate intervention either in the hospital to save the child from the impacts of the injury.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536954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09600"/>
            <a:ext cx="83820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093475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200000"/>
              </a:lnSpc>
            </a:pPr>
            <a:r>
              <a:rPr lang="en-US" b="1" dirty="0" smtClean="0">
                <a:latin typeface="Times New Roman" pitchFamily="18" charset="0"/>
                <a:cs typeface="Times New Roman" pitchFamily="18" charset="0"/>
              </a:rPr>
              <a:t>References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marL="457200" marR="0" indent="-457200">
              <a:lnSpc>
                <a:spcPct val="120000"/>
              </a:lnSpc>
            </a:pPr>
            <a:r>
              <a:rPr lang="en-US" b="0" dirty="0" err="1" smtClean="0">
                <a:effectLst/>
                <a:latin typeface="Times New Roman"/>
                <a:ea typeface="Times New Roman"/>
              </a:rPr>
              <a:t>Kahl</a:t>
            </a:r>
            <a:r>
              <a:rPr lang="en-US" b="0" dirty="0" smtClean="0">
                <a:effectLst/>
                <a:latin typeface="Times New Roman"/>
                <a:ea typeface="Times New Roman"/>
              </a:rPr>
              <a:t>, H., </a:t>
            </a:r>
            <a:r>
              <a:rPr lang="en-US" b="0" dirty="0" err="1" smtClean="0">
                <a:effectLst/>
                <a:latin typeface="Times New Roman"/>
                <a:ea typeface="Times New Roman"/>
              </a:rPr>
              <a:t>Dortschy</a:t>
            </a:r>
            <a:r>
              <a:rPr lang="en-US" b="0" dirty="0" smtClean="0">
                <a:effectLst/>
                <a:latin typeface="Times New Roman"/>
                <a:ea typeface="Times New Roman"/>
              </a:rPr>
              <a:t>, R., &amp; </a:t>
            </a:r>
            <a:r>
              <a:rPr lang="en-US" b="0" dirty="0" err="1" smtClean="0">
                <a:effectLst/>
                <a:latin typeface="Times New Roman"/>
                <a:ea typeface="Times New Roman"/>
              </a:rPr>
              <a:t>Ellsässer</a:t>
            </a:r>
            <a:r>
              <a:rPr lang="en-US" b="0" dirty="0" smtClean="0">
                <a:effectLst/>
                <a:latin typeface="Times New Roman"/>
                <a:ea typeface="Times New Roman"/>
              </a:rPr>
              <a:t>, G. (2007). Injuries among children and adolescents (1-17 years) and implementation of safety measures. Results of the nationwide German Health Interview and Examination Survey for Children and Adolescents (</a:t>
            </a:r>
            <a:r>
              <a:rPr lang="en-US" b="0" dirty="0" err="1" smtClean="0">
                <a:effectLst/>
                <a:latin typeface="Times New Roman"/>
                <a:ea typeface="Times New Roman"/>
              </a:rPr>
              <a:t>KiGGS</a:t>
            </a:r>
            <a:r>
              <a:rPr lang="en-US" b="0" dirty="0" smtClean="0">
                <a:effectLst/>
                <a:latin typeface="Times New Roman"/>
                <a:ea typeface="Times New Roman"/>
              </a:rPr>
              <a:t>). </a:t>
            </a:r>
            <a:r>
              <a:rPr lang="en-US" b="0" i="1" dirty="0" err="1" smtClean="0">
                <a:effectLst/>
                <a:latin typeface="Times New Roman"/>
                <a:ea typeface="Times New Roman"/>
              </a:rPr>
              <a:t>Bundesgesundheitsblatt</a:t>
            </a:r>
            <a:r>
              <a:rPr lang="en-US" b="0" i="1" dirty="0" smtClean="0">
                <a:effectLst/>
                <a:latin typeface="Times New Roman"/>
                <a:ea typeface="Times New Roman"/>
              </a:rPr>
              <a:t>, </a:t>
            </a:r>
            <a:r>
              <a:rPr lang="en-US" b="0" i="1" dirty="0" err="1" smtClean="0">
                <a:effectLst/>
                <a:latin typeface="Times New Roman"/>
                <a:ea typeface="Times New Roman"/>
              </a:rPr>
              <a:t>Gesundheitsforschung</a:t>
            </a:r>
            <a:r>
              <a:rPr lang="en-US" b="0" i="1" dirty="0" smtClean="0">
                <a:effectLst/>
                <a:latin typeface="Times New Roman"/>
                <a:ea typeface="Times New Roman"/>
              </a:rPr>
              <a:t>, </a:t>
            </a:r>
            <a:r>
              <a:rPr lang="en-US" b="0" i="1" dirty="0" err="1" smtClean="0">
                <a:effectLst/>
                <a:latin typeface="Times New Roman"/>
                <a:ea typeface="Times New Roman"/>
              </a:rPr>
              <a:t>Gesundheitsschutz</a:t>
            </a:r>
            <a:r>
              <a:rPr lang="en-US" b="0" dirty="0" smtClean="0">
                <a:effectLst/>
                <a:latin typeface="Times New Roman"/>
                <a:ea typeface="Times New Roman"/>
              </a:rPr>
              <a:t>, </a:t>
            </a:r>
            <a:r>
              <a:rPr lang="en-US" b="0" i="1" dirty="0" smtClean="0">
                <a:effectLst/>
                <a:latin typeface="Times New Roman"/>
                <a:ea typeface="Times New Roman"/>
              </a:rPr>
              <a:t>50</a:t>
            </a:r>
            <a:r>
              <a:rPr lang="en-US" b="0" dirty="0" smtClean="0">
                <a:effectLst/>
                <a:latin typeface="Times New Roman"/>
                <a:ea typeface="Times New Roman"/>
              </a:rPr>
              <a:t>(5-6), 718-727.</a:t>
            </a:r>
            <a:endParaRPr lang="en-US" sz="4400" b="1" dirty="0" smtClean="0">
              <a:effectLst/>
              <a:latin typeface="Times New Roman"/>
              <a:ea typeface="Times New Roman"/>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5709498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TotalTime>
  <Words>503</Words>
  <Application>Microsoft Office PowerPoint</Application>
  <PresentationFormat>On-screen Show (4:3)</PresentationFormat>
  <Paragraphs>21</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PowerPoint Presentation</vt:lpstr>
      <vt:lpstr>How healthy development should occur in your area of study</vt:lpstr>
      <vt:lpstr>How healthy development should occur in your area of study</vt:lpstr>
      <vt:lpstr>The challenges that can occur in your area of study</vt:lpstr>
      <vt:lpstr>Recommendations for the prevention of those challenges</vt:lpstr>
      <vt:lpstr>Recommendation for ways to address those challenges</vt:lpstr>
      <vt:lpstr>PowerPoint Presentation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5</cp:revision>
  <dcterms:created xsi:type="dcterms:W3CDTF">2020-05-31T12:46:29Z</dcterms:created>
  <dcterms:modified xsi:type="dcterms:W3CDTF">2020-05-31T13:52:16Z</dcterms:modified>
</cp:coreProperties>
</file>